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008080"/>
    <a:srgbClr val="006664"/>
    <a:srgbClr val="5B7573"/>
    <a:srgbClr val="0127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-230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47528-66DB-4DF4-A01F-C95BA8ED970E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8D48E-92D2-4204-96D0-0B91E8AF6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4A7ED-D081-42E9-8B60-0F0F554647B4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14C52-B245-4A2D-9502-6569009F1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B3FA-4956-48CD-AC47-DBCE319AAA4D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52BD2-019F-4493-8B1B-B21BA5B78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C0CC6-8847-4503-A028-B69E75C6BD65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3AE77-54DC-445A-9147-A27947BBF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FE73-3C08-4289-81D6-0E69738F9C82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E5624-6AD1-4792-A3C3-EF8B8547E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A103A-67DF-4BDA-8C8C-FCFB9EB204B3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3F6D4-79E4-44C4-8EB4-CF970CC8C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A7195-D8CC-4B32-93B5-7E523DC1EF0F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0C5D-FCFB-4D9D-8ABC-E69C5D051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98332-1B3B-46C9-81DB-DA01B07EB343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D30D-0A55-42A1-BBAB-EDF493924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D026-08A7-4682-921F-1D3DE9EDDAD6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A2B8-22A6-4D05-B2FE-FC4F6A7CE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12B1D-56A7-4BC2-B973-2884740ABF90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11E3B-9C36-49DB-B758-E97A3B9E3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7DDA3-2F5C-4B04-AA4E-49AFC3DEFFE7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3B61-82FF-4D60-A14D-D1062A98C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C67B0-BF50-431B-8AA3-4AC271675EAD}" type="datetimeFigureOut">
              <a:rPr lang="ru-RU"/>
              <a:pPr>
                <a:defRPr/>
              </a:pPr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7FA783-6574-464A-A641-B0956BBF3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5525" y="387350"/>
            <a:ext cx="226695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12"/>
          <p:cNvSpPr txBox="1">
            <a:spLocks noChangeArrowheads="1"/>
          </p:cNvSpPr>
          <p:nvPr/>
        </p:nvSpPr>
        <p:spPr bwMode="auto">
          <a:xfrm>
            <a:off x="0" y="4430713"/>
            <a:ext cx="6858000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ДЛЯ АБИТУРИЕНТА,</a:t>
            </a:r>
            <a:b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ПОСТУПАЮЩЕГО НА ОБУЧЕНИЕ </a:t>
            </a:r>
            <a:b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ПО ОБРАЗОВАТЕЛЬНЫМ ПРОГРАММАМ </a:t>
            </a:r>
            <a:b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ВЫСШЕГО ОБРАЗОВАНИЯ</a:t>
            </a:r>
            <a:r>
              <a:rPr lang="en-US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ru-RU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2024/2025 УЧЕБНОГО ГОДА</a:t>
            </a:r>
            <a:endParaRPr lang="en-US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TextBox 14"/>
          <p:cNvSpPr txBox="1">
            <a:spLocks noChangeArrowheads="1"/>
          </p:cNvSpPr>
          <p:nvPr/>
        </p:nvSpPr>
        <p:spPr bwMode="auto">
          <a:xfrm>
            <a:off x="0" y="3357563"/>
            <a:ext cx="68580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ПАМЯТКА ОБ ОРГАНИЗАЦИИ </a:t>
            </a:r>
            <a:endParaRPr lang="en-US" sz="2800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ЦЕЛЕВОГО ОБУЧЕНИЯ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t="11230"/>
          <a:stretch>
            <a:fillRect/>
          </a:stretch>
        </p:blipFill>
        <p:spPr bwMode="auto">
          <a:xfrm rot="7970554">
            <a:off x="-187325" y="8277225"/>
            <a:ext cx="1563687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-215900" y="9429750"/>
            <a:ext cx="6858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ru-RU" sz="1600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Овал 10">
            <a:extLst>
              <a:ext uri="{FF2B5EF4-FFF2-40B4-BE49-F238E27FC236}"/>
            </a:extLst>
          </p:cNvPr>
          <p:cNvSpPr/>
          <p:nvPr/>
        </p:nvSpPr>
        <p:spPr>
          <a:xfrm>
            <a:off x="477838" y="495300"/>
            <a:ext cx="668337" cy="646113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14340" name="TextBox 11"/>
          <p:cNvSpPr txBox="1">
            <a:spLocks noChangeArrowheads="1"/>
          </p:cNvSpPr>
          <p:nvPr/>
        </p:nvSpPr>
        <p:spPr bwMode="auto">
          <a:xfrm>
            <a:off x="593725" y="476250"/>
            <a:ext cx="4175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90575" algn="l"/>
              </a:tabLst>
            </a:pPr>
            <a:r>
              <a:rPr lang="en-US" sz="3600">
                <a:solidFill>
                  <a:srgbClr val="003399"/>
                </a:solidFill>
                <a:latin typeface="Tahoma "/>
                <a:cs typeface="Tahoma" pitchFamily="34" charset="0"/>
              </a:rPr>
              <a:t>1</a:t>
            </a:r>
            <a:endParaRPr lang="ru-RU" sz="3600">
              <a:solidFill>
                <a:srgbClr val="003399"/>
              </a:solidFill>
              <a:latin typeface="Tahoma "/>
              <a:cs typeface="Tahoma" pitchFamily="34" charset="0"/>
            </a:endParaRPr>
          </a:p>
        </p:txBody>
      </p:sp>
      <p:sp>
        <p:nvSpPr>
          <p:cNvPr id="14341" name="TextBox 12"/>
          <p:cNvSpPr txBox="1">
            <a:spLocks noChangeArrowheads="1"/>
          </p:cNvSpPr>
          <p:nvPr/>
        </p:nvSpPr>
        <p:spPr bwMode="auto">
          <a:xfrm>
            <a:off x="1181100" y="646113"/>
            <a:ext cx="5935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003399"/>
                </a:solidFill>
                <a:latin typeface="Tahoma "/>
              </a:rPr>
              <a:t>Выбрать предложение о целевом обучении </a:t>
            </a:r>
          </a:p>
        </p:txBody>
      </p:sp>
      <p:sp>
        <p:nvSpPr>
          <p:cNvPr id="14342" name="TextBox 16"/>
          <p:cNvSpPr txBox="1">
            <a:spLocks noChangeArrowheads="1"/>
          </p:cNvSpPr>
          <p:nvPr/>
        </p:nvSpPr>
        <p:spPr bwMode="auto">
          <a:xfrm>
            <a:off x="1489075" y="998538"/>
            <a:ext cx="4924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269875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14344" name="Рисунок 21" descr="Флажок со сплошной заливкой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3175" y="1022350"/>
            <a:ext cx="2095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Овал 24">
            <a:extLst>
              <a:ext uri="{FF2B5EF4-FFF2-40B4-BE49-F238E27FC236}"/>
            </a:extLst>
          </p:cNvPr>
          <p:cNvSpPr/>
          <p:nvPr/>
        </p:nvSpPr>
        <p:spPr>
          <a:xfrm>
            <a:off x="477838" y="4397375"/>
            <a:ext cx="668337" cy="64770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1277F"/>
              </a:solidFill>
            </a:endParaRPr>
          </a:p>
        </p:txBody>
      </p:sp>
      <p:sp>
        <p:nvSpPr>
          <p:cNvPr id="14346" name="TextBox 25"/>
          <p:cNvSpPr txBox="1">
            <a:spLocks noChangeArrowheads="1"/>
          </p:cNvSpPr>
          <p:nvPr/>
        </p:nvSpPr>
        <p:spPr bwMode="auto">
          <a:xfrm>
            <a:off x="603250" y="4397375"/>
            <a:ext cx="4175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90575" algn="l"/>
              </a:tabLst>
            </a:pPr>
            <a:r>
              <a:rPr lang="ru-RU" sz="3600">
                <a:solidFill>
                  <a:srgbClr val="003399"/>
                </a:solidFill>
                <a:latin typeface="Tahoma "/>
                <a:cs typeface="Tahoma" pitchFamily="34" charset="0"/>
              </a:rPr>
              <a:t>2</a:t>
            </a:r>
          </a:p>
        </p:txBody>
      </p:sp>
      <p:sp>
        <p:nvSpPr>
          <p:cNvPr id="14347" name="TextBox 26"/>
          <p:cNvSpPr txBox="1">
            <a:spLocks noChangeArrowheads="1"/>
          </p:cNvSpPr>
          <p:nvPr/>
        </p:nvSpPr>
        <p:spPr bwMode="auto">
          <a:xfrm>
            <a:off x="1181100" y="4360863"/>
            <a:ext cx="5953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003399"/>
                </a:solidFill>
                <a:latin typeface="Tahoma "/>
              </a:rPr>
              <a:t>Выбрать способ подачи заявки </a:t>
            </a:r>
            <a:br>
              <a:rPr lang="ru-RU" sz="1600" b="1">
                <a:solidFill>
                  <a:srgbClr val="003399"/>
                </a:solidFill>
                <a:latin typeface="Tahoma "/>
              </a:rPr>
            </a:br>
            <a:r>
              <a:rPr lang="ru-RU" sz="1600" b="1">
                <a:solidFill>
                  <a:srgbClr val="003399"/>
                </a:solidFill>
                <a:latin typeface="Tahoma 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14348" name="TextBox 27"/>
          <p:cNvSpPr txBox="1">
            <a:spLocks noChangeArrowheads="1"/>
          </p:cNvSpPr>
          <p:nvPr/>
        </p:nvSpPr>
        <p:spPr bwMode="auto">
          <a:xfrm>
            <a:off x="1482725" y="1254125"/>
            <a:ext cx="3846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>
                <a:solidFill>
                  <a:srgbClr val="003399"/>
                </a:solidFill>
                <a:latin typeface="Tahoma "/>
                <a:cs typeface="Tahoma" pitchFamily="34" charset="0"/>
              </a:rPr>
              <a:t/>
            </a:r>
            <a:br>
              <a:rPr lang="en-US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не позднее</a:t>
            </a:r>
            <a:r>
              <a:rPr lang="en-US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 </a:t>
            </a: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10 июня.</a:t>
            </a:r>
          </a:p>
        </p:txBody>
      </p: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1489075" y="2011363"/>
            <a:ext cx="49244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tabLst>
                <a:tab pos="269875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14350" name="Рисунок 34" descr="Флажок со сплошной заливкой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3175" y="2100263"/>
            <a:ext cx="2095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TextBox 35"/>
          <p:cNvSpPr txBox="1">
            <a:spLocks noChangeArrowheads="1"/>
          </p:cNvSpPr>
          <p:nvPr/>
        </p:nvSpPr>
        <p:spPr bwMode="auto">
          <a:xfrm>
            <a:off x="1482725" y="2459038"/>
            <a:ext cx="5032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Предложение о целевом обучении заказчик размещает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по форме</a:t>
            </a: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14352" name="TextBox 37"/>
          <p:cNvSpPr txBox="1">
            <a:spLocks noChangeArrowheads="1"/>
          </p:cNvSpPr>
          <p:nvPr/>
        </p:nvSpPr>
        <p:spPr bwMode="auto">
          <a:xfrm>
            <a:off x="1273175" y="5241925"/>
            <a:ext cx="4987925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с заявлением о приеме на обучение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образовательную организацию высшего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образования. В этом случае Вы формируете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 направляете заявку в федеральной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государственной информационной системе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«Единый портал государственных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 муниципальных услуг (функций)» (ЕПГУ).</a:t>
            </a:r>
          </a:p>
        </p:txBody>
      </p:sp>
      <p:sp>
        <p:nvSpPr>
          <p:cNvPr id="14353" name="TextBox 38"/>
          <p:cNvSpPr txBox="1">
            <a:spLocks noChangeArrowheads="1"/>
          </p:cNvSpPr>
          <p:nvPr/>
        </p:nvSpPr>
        <p:spPr bwMode="auto">
          <a:xfrm>
            <a:off x="1273175" y="7288213"/>
            <a:ext cx="53689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5000"/>
              </a:lnSpc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2-й способ – в письменном виде на бумажном носителе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образовательную организацию высшего образования,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которую собираетесь поступать, вместе с заявлением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BEBA8EAE-BF5A-486C-A8C5-ECC9F3942E4B}"/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14355" name="TextBox 40"/>
          <p:cNvSpPr txBox="1">
            <a:spLocks noChangeArrowheads="1"/>
          </p:cNvSpPr>
          <p:nvPr/>
        </p:nvSpPr>
        <p:spPr bwMode="auto">
          <a:xfrm>
            <a:off x="1266825" y="8199438"/>
            <a:ext cx="5368925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5000"/>
              </a:lnSpc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этом случае </a:t>
            </a: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форму заявки </a:t>
            </a: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Вы берете из текста постановления Правительства Российской Федерации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от 27 апреля 2024 г. № 555 «О целевом обучении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14356" name="TextBox 20"/>
          <p:cNvSpPr txBox="1">
            <a:spLocks noChangeArrowheads="1"/>
          </p:cNvSpPr>
          <p:nvPr/>
        </p:nvSpPr>
        <p:spPr bwMode="auto">
          <a:xfrm>
            <a:off x="1495425" y="3813175"/>
            <a:ext cx="50196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tabLst>
                <a:tab pos="269875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2024 году </a:t>
            </a: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25 июля </a:t>
            </a: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14357" name="Рисунок 23" descr="Флажок со сплошной заливкой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3175" y="3840163"/>
            <a:ext cx="2095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t="11230"/>
          <a:stretch>
            <a:fillRect/>
          </a:stretch>
        </p:blipFill>
        <p:spPr bwMode="auto">
          <a:xfrm rot="7970554">
            <a:off x="-187325" y="8277225"/>
            <a:ext cx="1563687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-244475" y="9247188"/>
            <a:ext cx="6858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3</a:t>
            </a:r>
            <a:endParaRPr lang="ru-RU" sz="1600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Овал 24">
            <a:extLst>
              <a:ext uri="{FF2B5EF4-FFF2-40B4-BE49-F238E27FC236}"/>
            </a:extLst>
          </p:cNvPr>
          <p:cNvSpPr/>
          <p:nvPr/>
        </p:nvSpPr>
        <p:spPr>
          <a:xfrm>
            <a:off x="661988" y="4505325"/>
            <a:ext cx="669925" cy="646113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6664"/>
              </a:solidFill>
            </a:endParaRPr>
          </a:p>
        </p:txBody>
      </p:sp>
      <p:sp>
        <p:nvSpPr>
          <p:cNvPr id="15364" name="TextBox 25"/>
          <p:cNvSpPr txBox="1">
            <a:spLocks noChangeArrowheads="1"/>
          </p:cNvSpPr>
          <p:nvPr/>
        </p:nvSpPr>
        <p:spPr bwMode="auto">
          <a:xfrm>
            <a:off x="792163" y="4502150"/>
            <a:ext cx="4159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90575" algn="l"/>
              </a:tabLst>
            </a:pPr>
            <a:r>
              <a:rPr lang="ru-RU" sz="3600">
                <a:solidFill>
                  <a:srgbClr val="003399"/>
                </a:solidFill>
                <a:latin typeface="Tahoma "/>
                <a:cs typeface="Tahoma" pitchFamily="34" charset="0"/>
              </a:rPr>
              <a:t>3</a:t>
            </a:r>
          </a:p>
        </p:txBody>
      </p:sp>
      <p:sp>
        <p:nvSpPr>
          <p:cNvPr id="15365" name="TextBox 14"/>
          <p:cNvSpPr txBox="1">
            <a:spLocks noChangeArrowheads="1"/>
          </p:cNvSpPr>
          <p:nvPr/>
        </p:nvSpPr>
        <p:spPr bwMode="auto">
          <a:xfrm>
            <a:off x="1355725" y="439738"/>
            <a:ext cx="5273675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  <a:tabLst>
                <a:tab pos="792163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Если планируете подать заявку в бумажном варианте,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Вам нужно успеть подать заявку и заявление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до завершения приема документов на поступление.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  <a:tabLst>
                <a:tab pos="792163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  <a:tabLst>
                <a:tab pos="792163" algn="l"/>
              </a:tabLs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или попечителя (законного представителя)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на заключение договора о целевом обучении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(в электронном или бумажном виде).</a:t>
            </a:r>
          </a:p>
        </p:txBody>
      </p:sp>
      <p:sp>
        <p:nvSpPr>
          <p:cNvPr id="15366" name="TextBox 15"/>
          <p:cNvSpPr txBox="1">
            <a:spLocks noChangeArrowheads="1"/>
          </p:cNvSpPr>
          <p:nvPr/>
        </p:nvSpPr>
        <p:spPr bwMode="auto">
          <a:xfrm>
            <a:off x="1355725" y="4421188"/>
            <a:ext cx="48402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003399"/>
                </a:solidFill>
                <a:latin typeface="Tahoma "/>
              </a:rPr>
              <a:t>Проверить, что Вас зачислили </a:t>
            </a:r>
            <a:br>
              <a:rPr lang="ru-RU" sz="1600" b="1">
                <a:solidFill>
                  <a:srgbClr val="003399"/>
                </a:solidFill>
                <a:latin typeface="Tahoma "/>
              </a:rPr>
            </a:br>
            <a:r>
              <a:rPr lang="ru-RU" sz="1600" b="1">
                <a:solidFill>
                  <a:srgbClr val="003399"/>
                </a:solidFill>
                <a:latin typeface="Tahoma "/>
              </a:rPr>
              <a:t>на обучение. Выяснить дату приказа </a:t>
            </a:r>
            <a:br>
              <a:rPr lang="ru-RU" sz="1600" b="1">
                <a:solidFill>
                  <a:srgbClr val="003399"/>
                </a:solidFill>
                <a:latin typeface="Tahoma "/>
              </a:rPr>
            </a:br>
            <a:r>
              <a:rPr lang="ru-RU" sz="1600" b="1">
                <a:solidFill>
                  <a:srgbClr val="003399"/>
                </a:solidFill>
                <a:latin typeface="Tahoma 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5367" name="TextBox 17"/>
          <p:cNvSpPr txBox="1">
            <a:spLocks noChangeArrowheads="1"/>
          </p:cNvSpPr>
          <p:nvPr/>
        </p:nvSpPr>
        <p:spPr bwMode="auto">
          <a:xfrm>
            <a:off x="1339850" y="5499100"/>
            <a:ext cx="5273675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Подписать договор о целевом обучении можно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после того, как образовательная организация высшего образования издаст приказ о зачислении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 передаст сведения из этого приказа заказчику целевого обучения. 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эту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образовательную 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t="11230"/>
          <a:stretch>
            <a:fillRect/>
          </a:stretch>
        </p:blipFill>
        <p:spPr bwMode="auto">
          <a:xfrm rot="7970554">
            <a:off x="-187325" y="8277225"/>
            <a:ext cx="1563687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8"/>
          <p:cNvSpPr txBox="1">
            <a:spLocks noChangeArrowheads="1"/>
          </p:cNvSpPr>
          <p:nvPr/>
        </p:nvSpPr>
        <p:spPr bwMode="auto">
          <a:xfrm>
            <a:off x="-215900" y="9429750"/>
            <a:ext cx="6858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4</a:t>
            </a:r>
            <a:endParaRPr lang="ru-RU" sz="1600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Овал 24">
            <a:extLst>
              <a:ext uri="{FF2B5EF4-FFF2-40B4-BE49-F238E27FC236}"/>
            </a:extLst>
          </p:cNvPr>
          <p:cNvSpPr/>
          <p:nvPr/>
        </p:nvSpPr>
        <p:spPr>
          <a:xfrm>
            <a:off x="512763" y="406400"/>
            <a:ext cx="669925" cy="64770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16388" name="TextBox 25"/>
          <p:cNvSpPr txBox="1">
            <a:spLocks noChangeArrowheads="1"/>
          </p:cNvSpPr>
          <p:nvPr/>
        </p:nvSpPr>
        <p:spPr bwMode="auto">
          <a:xfrm>
            <a:off x="630238" y="404813"/>
            <a:ext cx="4159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90575" algn="l"/>
              </a:tabLst>
            </a:pPr>
            <a:r>
              <a:rPr lang="ru-RU" sz="3600">
                <a:solidFill>
                  <a:srgbClr val="003399"/>
                </a:solidFill>
                <a:latin typeface="Tahoma "/>
                <a:cs typeface="Tahoma" pitchFamily="34" charset="0"/>
              </a:rPr>
              <a:t>4</a:t>
            </a:r>
          </a:p>
        </p:txBody>
      </p:sp>
      <p:sp>
        <p:nvSpPr>
          <p:cNvPr id="16389" name="TextBox 15"/>
          <p:cNvSpPr txBox="1">
            <a:spLocks noChangeArrowheads="1"/>
          </p:cNvSpPr>
          <p:nvPr/>
        </p:nvSpPr>
        <p:spPr bwMode="auto">
          <a:xfrm>
            <a:off x="1206500" y="512763"/>
            <a:ext cx="4840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003399"/>
                </a:solidFill>
                <a:latin typeface="Tahoma 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/>
            </a:extLst>
          </p:cNvPr>
          <p:cNvSpPr/>
          <p:nvPr/>
        </p:nvSpPr>
        <p:spPr>
          <a:xfrm>
            <a:off x="512763" y="6615113"/>
            <a:ext cx="669925" cy="646112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6664"/>
              </a:solidFill>
            </a:endParaRPr>
          </a:p>
        </p:txBody>
      </p:sp>
      <p:sp>
        <p:nvSpPr>
          <p:cNvPr id="16391" name="TextBox 16"/>
          <p:cNvSpPr txBox="1">
            <a:spLocks noChangeArrowheads="1"/>
          </p:cNvSpPr>
          <p:nvPr/>
        </p:nvSpPr>
        <p:spPr bwMode="auto">
          <a:xfrm>
            <a:off x="630238" y="6611938"/>
            <a:ext cx="4159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90575" algn="l"/>
              </a:tabLst>
            </a:pPr>
            <a:r>
              <a:rPr lang="ru-RU" sz="3600">
                <a:solidFill>
                  <a:srgbClr val="003399"/>
                </a:solidFill>
                <a:latin typeface="Tahoma "/>
                <a:cs typeface="Tahoma" pitchFamily="34" charset="0"/>
              </a:rPr>
              <a:t>5</a:t>
            </a:r>
          </a:p>
        </p:txBody>
      </p:sp>
      <p:sp>
        <p:nvSpPr>
          <p:cNvPr id="16392" name="TextBox 18"/>
          <p:cNvSpPr txBox="1">
            <a:spLocks noChangeArrowheads="1"/>
          </p:cNvSpPr>
          <p:nvPr/>
        </p:nvSpPr>
        <p:spPr bwMode="auto">
          <a:xfrm>
            <a:off x="1206500" y="6548438"/>
            <a:ext cx="5427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003399"/>
                </a:solidFill>
                <a:latin typeface="Tahoma 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>
                <a:solidFill>
                  <a:srgbClr val="003399"/>
                </a:solidFill>
                <a:latin typeface="Tahoma "/>
              </a:rPr>
            </a:br>
            <a:r>
              <a:rPr lang="ru-RU" sz="1600" b="1">
                <a:solidFill>
                  <a:srgbClr val="003399"/>
                </a:solidFill>
                <a:latin typeface="Tahoma "/>
              </a:rPr>
              <a:t>о целевом обучении</a:t>
            </a:r>
          </a:p>
        </p:txBody>
      </p:sp>
      <p:sp>
        <p:nvSpPr>
          <p:cNvPr id="16393" name="TextBox 19"/>
          <p:cNvSpPr txBox="1">
            <a:spLocks noChangeArrowheads="1"/>
          </p:cNvSpPr>
          <p:nvPr/>
        </p:nvSpPr>
        <p:spPr bwMode="auto">
          <a:xfrm>
            <a:off x="1206500" y="887413"/>
            <a:ext cx="5430838" cy="588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о целевом обучении на ЕЦП «Работа в России», как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и заказчик целевого обучения. Вы подписываете договор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с помощью мобильного приложения «Госключ».</a:t>
            </a:r>
          </a:p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</a:b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16394" name="TextBox 20"/>
          <p:cNvSpPr txBox="1">
            <a:spLocks noChangeArrowheads="1"/>
          </p:cNvSpPr>
          <p:nvPr/>
        </p:nvSpPr>
        <p:spPr bwMode="auto">
          <a:xfrm>
            <a:off x="1206500" y="7445375"/>
            <a:ext cx="54562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Необходимо </a:t>
            </a:r>
            <a:r>
              <a:rPr lang="ru-RU" sz="1400" b="1">
                <a:solidFill>
                  <a:srgbClr val="003399"/>
                </a:solidFill>
                <a:latin typeface="Tahoma "/>
                <a:cs typeface="Tahoma" pitchFamily="34" charset="0"/>
              </a:rPr>
              <a:t>письменно в течение 10 рабочих дней </a:t>
            </a:r>
            <a:r>
              <a:rPr lang="ru-RU" sz="1400">
                <a:solidFill>
                  <a:srgbClr val="003399"/>
                </a:solidFill>
                <a:latin typeface="Tahoma "/>
                <a:cs typeface="Tahoma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6396" name="Рисунок 1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33813" y="8477250"/>
            <a:ext cx="938212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: скругленные углы 21">
            <a:extLst>
              <a:ext uri="{FF2B5EF4-FFF2-40B4-BE49-F238E27FC236}"/>
            </a:extLst>
          </p:cNvPr>
          <p:cNvSpPr/>
          <p:nvPr/>
        </p:nvSpPr>
        <p:spPr>
          <a:xfrm>
            <a:off x="3683000" y="8329613"/>
            <a:ext cx="1285875" cy="1225550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649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 Light</vt:lpstr>
      <vt:lpstr>Calibri</vt:lpstr>
      <vt:lpstr>Tahoma</vt:lpstr>
      <vt:lpstr>Tahoma </vt:lpstr>
      <vt:lpstr>Office 2013 - 2022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Людмила</cp:lastModifiedBy>
  <cp:revision>47</cp:revision>
  <dcterms:created xsi:type="dcterms:W3CDTF">2024-05-20T08:27:15Z</dcterms:created>
  <dcterms:modified xsi:type="dcterms:W3CDTF">2025-01-31T08:48:45Z</dcterms:modified>
</cp:coreProperties>
</file>